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67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469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09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96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4253746"/>
            <a:ext cx="9933503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Система контроля целостности данных с помощью хэш-функций</a:t>
            </a:r>
            <a:endParaRPr lang="en-US" sz="5249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7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654510" y="266461"/>
            <a:ext cx="5321260" cy="4962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908"/>
              </a:lnSpc>
              <a:buNone/>
            </a:pPr>
            <a:r>
              <a:rPr lang="en-US" sz="4000" b="1" kern="0" spc="-63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Программная реализация</a:t>
            </a:r>
            <a:endParaRPr lang="en-US" sz="4000" dirty="0"/>
          </a:p>
        </p:txBody>
      </p:sp>
      <p:sp>
        <p:nvSpPr>
          <p:cNvPr id="6" name="Shape 2"/>
          <p:cNvSpPr/>
          <p:nvPr/>
        </p:nvSpPr>
        <p:spPr>
          <a:xfrm>
            <a:off x="7299246" y="1171099"/>
            <a:ext cx="31671" cy="6621899"/>
          </a:xfrm>
          <a:prstGeom prst="roundRect">
            <a:avLst>
              <a:gd name="adj" fmla="val 225659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Shape 3"/>
          <p:cNvSpPr/>
          <p:nvPr/>
        </p:nvSpPr>
        <p:spPr>
          <a:xfrm>
            <a:off x="7136428" y="1295162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4"/>
          <p:cNvSpPr/>
          <p:nvPr/>
        </p:nvSpPr>
        <p:spPr>
          <a:xfrm>
            <a:off x="7249656" y="1324928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1876" dirty="0"/>
          </a:p>
        </p:txBody>
      </p:sp>
      <p:sp>
        <p:nvSpPr>
          <p:cNvPr id="9" name="Text 5"/>
          <p:cNvSpPr/>
          <p:nvPr/>
        </p:nvSpPr>
        <p:spPr>
          <a:xfrm>
            <a:off x="4599623" y="1329809"/>
            <a:ext cx="2397919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Окно для выбора папки</a:t>
            </a:r>
            <a:endParaRPr lang="en-US" sz="1563" dirty="0"/>
          </a:p>
        </p:txBody>
      </p:sp>
      <p:sp>
        <p:nvSpPr>
          <p:cNvPr id="10" name="Text 6"/>
          <p:cNvSpPr/>
          <p:nvPr/>
        </p:nvSpPr>
        <p:spPr>
          <a:xfrm>
            <a:off x="3765113" y="1673066"/>
            <a:ext cx="3232428" cy="1270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Сразу после запуска программы мы видим диалоговое окно проводника, которое позволяет пользователю выбрать папку на своем компьютере для проверки целостности файлов.</a:t>
            </a:r>
            <a:endParaRPr lang="en-US" sz="1251" dirty="0"/>
          </a:p>
        </p:txBody>
      </p:sp>
      <p:sp>
        <p:nvSpPr>
          <p:cNvPr id="11" name="Shape 7"/>
          <p:cNvSpPr/>
          <p:nvPr/>
        </p:nvSpPr>
        <p:spPr>
          <a:xfrm>
            <a:off x="7136428" y="2089071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Text 8"/>
          <p:cNvSpPr/>
          <p:nvPr/>
        </p:nvSpPr>
        <p:spPr>
          <a:xfrm>
            <a:off x="7249656" y="2118836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1876" dirty="0"/>
          </a:p>
        </p:txBody>
      </p:sp>
      <p:sp>
        <p:nvSpPr>
          <p:cNvPr id="13" name="Text 9"/>
          <p:cNvSpPr/>
          <p:nvPr/>
        </p:nvSpPr>
        <p:spPr>
          <a:xfrm>
            <a:off x="7632621" y="2123718"/>
            <a:ext cx="1985129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Распаковка папки</a:t>
            </a:r>
            <a:endParaRPr lang="en-US" sz="1563" dirty="0"/>
          </a:p>
        </p:txBody>
      </p:sp>
      <p:sp>
        <p:nvSpPr>
          <p:cNvPr id="14" name="Text 10"/>
          <p:cNvSpPr/>
          <p:nvPr/>
        </p:nvSpPr>
        <p:spPr>
          <a:xfrm>
            <a:off x="7632621" y="2466975"/>
            <a:ext cx="3232547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Путь к выбранной папке передается в функцию для вычисления целостности. Далее анализируется каждый файл из папки.</a:t>
            </a:r>
            <a:endParaRPr lang="en-US" sz="1251" dirty="0"/>
          </a:p>
        </p:txBody>
      </p:sp>
      <p:sp>
        <p:nvSpPr>
          <p:cNvPr id="15" name="Shape 11"/>
          <p:cNvSpPr/>
          <p:nvPr/>
        </p:nvSpPr>
        <p:spPr>
          <a:xfrm>
            <a:off x="7136428" y="3384947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6" name="Text 12"/>
          <p:cNvSpPr/>
          <p:nvPr/>
        </p:nvSpPr>
        <p:spPr>
          <a:xfrm>
            <a:off x="7249656" y="3414713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1876" dirty="0"/>
          </a:p>
        </p:txBody>
      </p:sp>
      <p:sp>
        <p:nvSpPr>
          <p:cNvPr id="17" name="Text 13"/>
          <p:cNvSpPr/>
          <p:nvPr/>
        </p:nvSpPr>
        <p:spPr>
          <a:xfrm>
            <a:off x="5012412" y="3419594"/>
            <a:ext cx="1985129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Sha-256 </a:t>
            </a:r>
            <a:endParaRPr lang="en-US" sz="1563" dirty="0"/>
          </a:p>
        </p:txBody>
      </p:sp>
      <p:sp>
        <p:nvSpPr>
          <p:cNvPr id="18" name="Text 14"/>
          <p:cNvSpPr/>
          <p:nvPr/>
        </p:nvSpPr>
        <p:spPr>
          <a:xfrm>
            <a:off x="3765113" y="3762851"/>
            <a:ext cx="3232428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Содержимое файла передается в функцию для вычисления хеша sha-256 согласно описанному алгоритму .</a:t>
            </a:r>
            <a:endParaRPr lang="en-US" sz="1251" dirty="0"/>
          </a:p>
        </p:txBody>
      </p:sp>
      <p:sp>
        <p:nvSpPr>
          <p:cNvPr id="19" name="Shape 15"/>
          <p:cNvSpPr/>
          <p:nvPr/>
        </p:nvSpPr>
        <p:spPr>
          <a:xfrm>
            <a:off x="7136428" y="4175760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0" name="Text 16"/>
          <p:cNvSpPr/>
          <p:nvPr/>
        </p:nvSpPr>
        <p:spPr>
          <a:xfrm>
            <a:off x="7249656" y="4205526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1876" dirty="0"/>
          </a:p>
        </p:txBody>
      </p:sp>
      <p:sp>
        <p:nvSpPr>
          <p:cNvPr id="21" name="Text 17"/>
          <p:cNvSpPr/>
          <p:nvPr/>
        </p:nvSpPr>
        <p:spPr>
          <a:xfrm>
            <a:off x="7632621" y="4210407"/>
            <a:ext cx="2299335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Проверка целостности</a:t>
            </a:r>
            <a:endParaRPr lang="en-US" sz="1563" dirty="0"/>
          </a:p>
        </p:txBody>
      </p:sp>
      <p:sp>
        <p:nvSpPr>
          <p:cNvPr id="22" name="Text 18"/>
          <p:cNvSpPr/>
          <p:nvPr/>
        </p:nvSpPr>
        <p:spPr>
          <a:xfrm>
            <a:off x="7632621" y="4553664"/>
            <a:ext cx="3232547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 данном шаге анализируется значение хеша для каждого из файлов:</a:t>
            </a:r>
            <a:endParaRPr lang="en-US" sz="1251" dirty="0"/>
          </a:p>
        </p:txBody>
      </p:sp>
      <p:sp>
        <p:nvSpPr>
          <p:cNvPr id="23" name="Text 19"/>
          <p:cNvSpPr/>
          <p:nvPr/>
        </p:nvSpPr>
        <p:spPr>
          <a:xfrm>
            <a:off x="7632621" y="5157073"/>
            <a:ext cx="3232547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 хеш совпадает с сохраненным, программа выводит сообщение о том, что целостность файла подтверждена.</a:t>
            </a:r>
            <a:endParaRPr lang="en-US" sz="1251" dirty="0"/>
          </a:p>
        </p:txBody>
      </p:sp>
      <p:sp>
        <p:nvSpPr>
          <p:cNvPr id="24" name="Text 20"/>
          <p:cNvSpPr/>
          <p:nvPr/>
        </p:nvSpPr>
        <p:spPr>
          <a:xfrm>
            <a:off x="7632621" y="6014561"/>
            <a:ext cx="3232547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 хеш не совпадает, программа выводит сообщение о том, что целостность файла нарушена.</a:t>
            </a:r>
            <a:endParaRPr lang="en-US" sz="1251" dirty="0"/>
          </a:p>
        </p:txBody>
      </p:sp>
      <p:sp>
        <p:nvSpPr>
          <p:cNvPr id="25" name="Text 21"/>
          <p:cNvSpPr/>
          <p:nvPr/>
        </p:nvSpPr>
        <p:spPr>
          <a:xfrm>
            <a:off x="7632621" y="6872049"/>
            <a:ext cx="3232547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 для файла ранее не был сохранен хеш, программа выводит сообщение о том, что это новый файл, и указывает его вычисленный хеш.</a:t>
            </a:r>
            <a:endParaRPr lang="en-US" sz="125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3" name="Shape 2">
            <a:extLst>
              <a:ext uri="{FF2B5EF4-FFF2-40B4-BE49-F238E27FC236}">
                <a16:creationId xmlns:a16="http://schemas.microsoft.com/office/drawing/2014/main" id="{B9963B27-FF99-9F64-CC1B-7CFBC567B88B}"/>
              </a:ext>
            </a:extLst>
          </p:cNvPr>
          <p:cNvSpPr/>
          <p:nvPr/>
        </p:nvSpPr>
        <p:spPr>
          <a:xfrm>
            <a:off x="7578004" y="1596913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27F8C2D1-C552-B10E-00EA-D8300D83AED5}"/>
              </a:ext>
            </a:extLst>
          </p:cNvPr>
          <p:cNvSpPr/>
          <p:nvPr/>
        </p:nvSpPr>
        <p:spPr>
          <a:xfrm>
            <a:off x="355225" y="1596912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1"/>
          <p:cNvSpPr/>
          <p:nvPr/>
        </p:nvSpPr>
        <p:spPr>
          <a:xfrm>
            <a:off x="5370969" y="386335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4000" b="1" kern="0" spc="-61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Примеры</a:t>
            </a:r>
            <a:r>
              <a:rPr lang="en-US" sz="4000" b="1" kern="0" spc="-6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работы</a:t>
            </a:r>
            <a:endParaRPr lang="en-US" sz="4000" dirty="0"/>
          </a:p>
        </p:txBody>
      </p:sp>
      <p:sp>
        <p:nvSpPr>
          <p:cNvPr id="10" name="Text 4"/>
          <p:cNvSpPr/>
          <p:nvPr/>
        </p:nvSpPr>
        <p:spPr>
          <a:xfrm>
            <a:off x="2430213" y="1947279"/>
            <a:ext cx="2816486" cy="3591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Создание файлов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498950" y="2657091"/>
            <a:ext cx="6706530" cy="16390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Поскольку алгоритм хеширования SHA-256 применяется к байтам, составляющим содержимое файла, программа вычисляет хеш для любого типа файла: текстовых, изображений, аудио, видео и так далее.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3838456" y="4829413"/>
            <a:ext cx="216229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4" name="Text 7"/>
          <p:cNvSpPr/>
          <p:nvPr/>
        </p:nvSpPr>
        <p:spPr>
          <a:xfrm>
            <a:off x="8470332" y="1947279"/>
            <a:ext cx="6423854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Сохранение хеша для новых файлов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7645394" y="2643069"/>
            <a:ext cx="6674913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После обработки файлов появляется консольное окно с результатом - хешем для каждого файла, после чего хеш сохраняется в json файл</a:t>
            </a:r>
            <a:endParaRPr lang="en-US" sz="200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A45E672-4EE9-A990-4058-DDBA8E329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38" b="8017"/>
          <a:stretch/>
        </p:blipFill>
        <p:spPr>
          <a:xfrm>
            <a:off x="1877353" y="4287247"/>
            <a:ext cx="3650952" cy="242728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2C05027-3F72-9892-3BE5-E702C322E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433" y="4004417"/>
            <a:ext cx="6562350" cy="35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38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3" name="Shape 2">
            <a:extLst>
              <a:ext uri="{FF2B5EF4-FFF2-40B4-BE49-F238E27FC236}">
                <a16:creationId xmlns:a16="http://schemas.microsoft.com/office/drawing/2014/main" id="{B9963B27-FF99-9F64-CC1B-7CFBC567B88B}"/>
              </a:ext>
            </a:extLst>
          </p:cNvPr>
          <p:cNvSpPr/>
          <p:nvPr/>
        </p:nvSpPr>
        <p:spPr>
          <a:xfrm>
            <a:off x="7578004" y="1596913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27F8C2D1-C552-B10E-00EA-D8300D83AED5}"/>
              </a:ext>
            </a:extLst>
          </p:cNvPr>
          <p:cNvSpPr/>
          <p:nvPr/>
        </p:nvSpPr>
        <p:spPr>
          <a:xfrm>
            <a:off x="355225" y="1596912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1"/>
          <p:cNvSpPr/>
          <p:nvPr/>
        </p:nvSpPr>
        <p:spPr>
          <a:xfrm>
            <a:off x="5370969" y="386335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4000" b="1" kern="0" spc="-61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Примеры</a:t>
            </a:r>
            <a:r>
              <a:rPr lang="en-US" sz="4000" b="1" kern="0" spc="-6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работы</a:t>
            </a:r>
            <a:endParaRPr lang="en-US" sz="4000" dirty="0"/>
          </a:p>
        </p:txBody>
      </p:sp>
      <p:sp>
        <p:nvSpPr>
          <p:cNvPr id="10" name="Text 4"/>
          <p:cNvSpPr/>
          <p:nvPr/>
        </p:nvSpPr>
        <p:spPr>
          <a:xfrm>
            <a:off x="2430213" y="1947279"/>
            <a:ext cx="2816486" cy="3591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Повторный</a:t>
            </a: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запуск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485191" y="2520719"/>
            <a:ext cx="6706530" cy="16390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повторном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запуске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значения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хеша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файлов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уже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сохранены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Программа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сравнивает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эти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значения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они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совпадают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подтверждена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3838456" y="4829413"/>
            <a:ext cx="216229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4" name="Text 7"/>
          <p:cNvSpPr/>
          <p:nvPr/>
        </p:nvSpPr>
        <p:spPr>
          <a:xfrm>
            <a:off x="9560074" y="1937170"/>
            <a:ext cx="2731068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Изменение</a:t>
            </a: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файлов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7645394" y="2423183"/>
            <a:ext cx="6674913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Изменим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содержимое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файлов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обрежем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картинку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отредактируем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текст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>
              <a:lnSpc>
                <a:spcPts val="1960"/>
              </a:lnSpc>
            </a:pP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Можно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заметить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что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значения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хеша</a:t>
            </a:r>
            <a:r>
              <a:rPr lang="ru-RU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измененных файлов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не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совпадают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с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сохраненными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не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подтверждена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 </a:t>
            </a:r>
            <a:endParaRPr lang="en-US" sz="2000" dirty="0"/>
          </a:p>
          <a:p>
            <a:pPr marL="0" indent="0" algn="l">
              <a:lnSpc>
                <a:spcPts val="1960"/>
              </a:lnSpc>
              <a:buNone/>
            </a:pPr>
            <a:endParaRPr lang="en-US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0B280-9838-35E5-3046-47CC76BA57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6"/>
          <a:stretch/>
        </p:blipFill>
        <p:spPr>
          <a:xfrm>
            <a:off x="386126" y="3482439"/>
            <a:ext cx="6633405" cy="23330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580F79-7F4A-670F-23D5-23BEE8A67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25" y="6028799"/>
            <a:ext cx="6664306" cy="12924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80C902-FAFF-F576-055F-2021FA0A8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6731" y="3809535"/>
            <a:ext cx="5272237" cy="363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76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4630400" cy="32789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37591" y="36029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Заключение 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348389" y="4773454"/>
            <a:ext cx="993350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современном мире, где данные играют ключевую роль в повседневной жизни и бизнес-процессах, обеспечение их целостности является критической задачей. Алгоритмы хэширования, такие как SHA-256, предоставляют надежный способ контроля целостности данных.  Широкое применение  данного алгоритма в криптографии, цифровой подписи, а также в системах проверки целостности файлов делает его важным инструментом для защиты информации от несанкционированных изменений и вмешательства. Благодаря своей стойкости к коллизиям и сложности обратного вычисления, SHA-256 стал одним из основных стандартов в области безопасности данных.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2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07444" y="603766"/>
            <a:ext cx="9815393" cy="13720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02"/>
              </a:lnSpc>
              <a:buNone/>
            </a:pPr>
            <a:r>
              <a:rPr lang="en-US" sz="4322" b="1" kern="0" spc="-8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Понятие системы контроля целостности данных</a:t>
            </a:r>
            <a:endParaRPr lang="en-US" sz="4322" dirty="0"/>
          </a:p>
        </p:txBody>
      </p:sp>
      <p:sp>
        <p:nvSpPr>
          <p:cNvPr id="6" name="Text 2"/>
          <p:cNvSpPr/>
          <p:nvPr/>
        </p:nvSpPr>
        <p:spPr>
          <a:xfrm>
            <a:off x="2407444" y="2305169"/>
            <a:ext cx="9815393" cy="14049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Система контроля целостности данных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(СКДЦ)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— это механизм, необходимый для отслеживания неизменности файлов, документов, конфигурации оборудования и других сущностей, которые находятся на компьютере или сервере. Этот механизм обеспечивает защиту от модификации и искажения данных на протяжении всего их жизненного цикла.</a:t>
            </a:r>
            <a:endParaRPr lang="en-US" sz="1729" dirty="0"/>
          </a:p>
        </p:txBody>
      </p:sp>
      <p:sp>
        <p:nvSpPr>
          <p:cNvPr id="7" name="Text 3"/>
          <p:cNvSpPr/>
          <p:nvPr/>
        </p:nvSpPr>
        <p:spPr>
          <a:xfrm>
            <a:off x="2407444" y="3957042"/>
            <a:ext cx="9815393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Основные аспекты СКЦД:</a:t>
            </a:r>
            <a:endParaRPr lang="en-US" sz="1729" dirty="0"/>
          </a:p>
        </p:txBody>
      </p:sp>
      <p:sp>
        <p:nvSpPr>
          <p:cNvPr id="8" name="Text 4"/>
          <p:cNvSpPr/>
          <p:nvPr/>
        </p:nvSpPr>
        <p:spPr>
          <a:xfrm>
            <a:off x="2758678" y="4555212"/>
            <a:ext cx="9464159" cy="1053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данных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следит за целостностью записей, связей между таблицами и правильностью значений полей. Она предотвращает случайные или злонамеренные изменения данных.</a:t>
            </a:r>
            <a:endParaRPr lang="en-US" sz="1729" dirty="0"/>
          </a:p>
        </p:txBody>
      </p:sp>
      <p:sp>
        <p:nvSpPr>
          <p:cNvPr id="9" name="Text 5"/>
          <p:cNvSpPr/>
          <p:nvPr/>
        </p:nvSpPr>
        <p:spPr>
          <a:xfrm>
            <a:off x="2758678" y="5696664"/>
            <a:ext cx="9464159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 startAt="2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Защита от несанкционированного доступа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обеспечивает контроль доступа к данным.</a:t>
            </a:r>
            <a:endParaRPr lang="en-US" sz="1729" dirty="0"/>
          </a:p>
        </p:txBody>
      </p:sp>
      <p:sp>
        <p:nvSpPr>
          <p:cNvPr id="10" name="Text 6"/>
          <p:cNvSpPr/>
          <p:nvPr/>
        </p:nvSpPr>
        <p:spPr>
          <a:xfrm>
            <a:off x="2758678" y="6135648"/>
            <a:ext cx="9464159" cy="702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 startAt="3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Автоматизация проверок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автоматически проверяет целостность данных. Если обнаруживаются нарушения, генерируются предупреждения или аварийные сигналы.</a:t>
            </a:r>
            <a:endParaRPr lang="en-US" sz="1729" dirty="0"/>
          </a:p>
        </p:txBody>
      </p:sp>
      <p:sp>
        <p:nvSpPr>
          <p:cNvPr id="11" name="Text 7"/>
          <p:cNvSpPr/>
          <p:nvPr/>
        </p:nvSpPr>
        <p:spPr>
          <a:xfrm>
            <a:off x="2758678" y="6925866"/>
            <a:ext cx="9464159" cy="702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 startAt="4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Резервное копирование и восстановление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обеспечивает резервное копирование данных и возможность восстановления в случае сбоев или ошибок.</a:t>
            </a:r>
            <a:endParaRPr lang="en-US" sz="172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043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-6869"/>
            <a:ext cx="14630400" cy="8230433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2"/>
          <p:cNvSpPr/>
          <p:nvPr/>
        </p:nvSpPr>
        <p:spPr>
          <a:xfrm>
            <a:off x="3524250" y="466368"/>
            <a:ext cx="7581781" cy="1059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173"/>
              </a:lnSpc>
              <a:buNone/>
            </a:pPr>
            <a:r>
              <a:rPr lang="en-US" sz="3338" b="1" kern="0" spc="-6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Что такое проверка целостности данных</a:t>
            </a:r>
            <a:endParaRPr lang="en-US" sz="3338" dirty="0"/>
          </a:p>
        </p:txBody>
      </p:sp>
      <p:sp>
        <p:nvSpPr>
          <p:cNvPr id="7" name="Text 3"/>
          <p:cNvSpPr/>
          <p:nvPr/>
        </p:nvSpPr>
        <p:spPr>
          <a:xfrm>
            <a:off x="3524250" y="1429968"/>
            <a:ext cx="7581781" cy="5424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37"/>
              </a:lnSpc>
              <a:buNone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 целостности данных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— это процесс, который обеспечивает надежность и точность данных в системе. Она позволяет выявлять и предотвращать ошибки, изменения или повреждения данных.</a:t>
            </a:r>
            <a:endParaRPr lang="en-US" sz="1335" dirty="0"/>
          </a:p>
        </p:txBody>
      </p:sp>
      <p:sp>
        <p:nvSpPr>
          <p:cNvPr id="8" name="Text 4"/>
          <p:cNvSpPr/>
          <p:nvPr/>
        </p:nvSpPr>
        <p:spPr>
          <a:xfrm>
            <a:off x="3524250" y="2196048"/>
            <a:ext cx="7581781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37"/>
              </a:lnSpc>
              <a:buNone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Выделяют следующие виды проверок:</a:t>
            </a:r>
            <a:endParaRPr lang="en-US" sz="1335" dirty="0"/>
          </a:p>
        </p:txBody>
      </p:sp>
      <p:sp>
        <p:nvSpPr>
          <p:cNvPr id="9" name="Text 5"/>
          <p:cNvSpPr/>
          <p:nvPr/>
        </p:nvSpPr>
        <p:spPr>
          <a:xfrm>
            <a:off x="3795594" y="2718105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файлов и документов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0" name="Text 6"/>
          <p:cNvSpPr/>
          <p:nvPr/>
        </p:nvSpPr>
        <p:spPr>
          <a:xfrm>
            <a:off x="4066818" y="3068116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Проверка, что файлы не были изменены, повреждены или удалены.</a:t>
            </a:r>
            <a:endParaRPr lang="en-US" sz="1335" dirty="0"/>
          </a:p>
        </p:txBody>
      </p:sp>
      <p:sp>
        <p:nvSpPr>
          <p:cNvPr id="11" name="Text 7"/>
          <p:cNvSpPr/>
          <p:nvPr/>
        </p:nvSpPr>
        <p:spPr>
          <a:xfrm>
            <a:off x="4066817" y="3423121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Использование хэш-сумм (например, SHA-256) для контроля целостности файлов.</a:t>
            </a:r>
            <a:endParaRPr lang="en-US" sz="1335" dirty="0"/>
          </a:p>
        </p:txBody>
      </p:sp>
      <p:sp>
        <p:nvSpPr>
          <p:cNvPr id="12" name="Text 8"/>
          <p:cNvSpPr/>
          <p:nvPr/>
        </p:nvSpPr>
        <p:spPr>
          <a:xfrm>
            <a:off x="3795594" y="3837124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 startAt="2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баз данных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3" name="Text 9"/>
          <p:cNvSpPr/>
          <p:nvPr/>
        </p:nvSpPr>
        <p:spPr>
          <a:xfrm>
            <a:off x="4066818" y="4327149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Проверка, что данные в базе соответствуют ожидаемой структуре и правилам.</a:t>
            </a:r>
            <a:endParaRPr lang="en-US" sz="1335" dirty="0"/>
          </a:p>
        </p:txBody>
      </p:sp>
      <p:sp>
        <p:nvSpPr>
          <p:cNvPr id="14" name="Text 10"/>
          <p:cNvSpPr/>
          <p:nvPr/>
        </p:nvSpPr>
        <p:spPr>
          <a:xfrm>
            <a:off x="4066818" y="4634763"/>
            <a:ext cx="7039213" cy="5424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Использование ограничений (например, уникальных ключей, внешних ключей) для предотвращения некорректных изменений.</a:t>
            </a:r>
            <a:endParaRPr lang="en-US" sz="1335" dirty="0"/>
          </a:p>
        </p:txBody>
      </p:sp>
      <p:sp>
        <p:nvSpPr>
          <p:cNvPr id="15" name="Text 11"/>
          <p:cNvSpPr/>
          <p:nvPr/>
        </p:nvSpPr>
        <p:spPr>
          <a:xfrm>
            <a:off x="3795594" y="5306455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 startAt="3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реестра и конфигурации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6" name="Text 12"/>
          <p:cNvSpPr/>
          <p:nvPr/>
        </p:nvSpPr>
        <p:spPr>
          <a:xfrm>
            <a:off x="4066818" y="5666397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Гарантия, что настройки и параметры системы не были неправильно изменены.</a:t>
            </a:r>
            <a:endParaRPr lang="en-US" sz="1335" dirty="0"/>
          </a:p>
        </p:txBody>
      </p:sp>
      <p:sp>
        <p:nvSpPr>
          <p:cNvPr id="17" name="Text 13"/>
          <p:cNvSpPr/>
          <p:nvPr/>
        </p:nvSpPr>
        <p:spPr>
          <a:xfrm>
            <a:off x="4066818" y="6016509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Мониторинг изменений в реестре операционной системы.</a:t>
            </a:r>
            <a:endParaRPr lang="en-US" sz="1335" dirty="0"/>
          </a:p>
        </p:txBody>
      </p:sp>
      <p:sp>
        <p:nvSpPr>
          <p:cNvPr id="18" name="Text 14"/>
          <p:cNvSpPr/>
          <p:nvPr/>
        </p:nvSpPr>
        <p:spPr>
          <a:xfrm>
            <a:off x="3795594" y="6366621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 startAt="4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оборудования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9" name="Text 15"/>
          <p:cNvSpPr/>
          <p:nvPr/>
        </p:nvSpPr>
        <p:spPr>
          <a:xfrm>
            <a:off x="4066818" y="6675733"/>
            <a:ext cx="7039213" cy="5424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Проверка, что оборудование (например, жесткие диски, память) работает корректно и не имеет физических повреждений.</a:t>
            </a:r>
            <a:endParaRPr lang="en-US" sz="1335" dirty="0"/>
          </a:p>
        </p:txBody>
      </p:sp>
      <p:sp>
        <p:nvSpPr>
          <p:cNvPr id="20" name="Text 16"/>
          <p:cNvSpPr/>
          <p:nvPr/>
        </p:nvSpPr>
        <p:spPr>
          <a:xfrm>
            <a:off x="3524250" y="7357229"/>
            <a:ext cx="7581781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37"/>
              </a:lnSpc>
              <a:buNone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нашем исследовании мы проводили проверку целостности файлов и документов.</a:t>
            </a:r>
            <a:endParaRPr lang="en-US" sz="133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06325" y="0"/>
            <a:ext cx="14630400" cy="823126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3201591" y="506016"/>
            <a:ext cx="8227219" cy="1150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528"/>
              </a:lnSpc>
              <a:buNone/>
            </a:pPr>
            <a:r>
              <a:rPr lang="en-US" sz="3623" b="1" kern="0" spc="-7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Способы контроля целостности данных</a:t>
            </a:r>
            <a:endParaRPr lang="en-US" sz="3623" dirty="0"/>
          </a:p>
        </p:txBody>
      </p:sp>
      <p:sp>
        <p:nvSpPr>
          <p:cNvPr id="5" name="Text 2"/>
          <p:cNvSpPr/>
          <p:nvPr/>
        </p:nvSpPr>
        <p:spPr>
          <a:xfrm>
            <a:off x="3201591" y="1443336"/>
            <a:ext cx="1720096" cy="1437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Вычисление хэша исполняемого файла вручную</a:t>
            </a:r>
            <a:endParaRPr lang="en-US" sz="1811" dirty="0"/>
          </a:p>
        </p:txBody>
      </p:sp>
      <p:sp>
        <p:nvSpPr>
          <p:cNvPr id="6" name="Text 3"/>
          <p:cNvSpPr/>
          <p:nvPr/>
        </p:nvSpPr>
        <p:spPr>
          <a:xfrm>
            <a:off x="3201591" y="2898815"/>
            <a:ext cx="1720096" cy="18849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55"/>
              </a:lnSpc>
              <a:buNone/>
            </a:pP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Самостоятельно вычисляется хэш-сумма для файла. Затем сравнивается полученное значение с заранее известной хэш-суммой. Если они совпадают, файл не был изменен.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378172" y="1475453"/>
            <a:ext cx="1720096" cy="1725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Задание контрольной суммы в заголовке исполняемого файла</a:t>
            </a:r>
            <a:endParaRPr lang="en-US" sz="1811" dirty="0"/>
          </a:p>
        </p:txBody>
      </p:sp>
      <p:sp>
        <p:nvSpPr>
          <p:cNvPr id="8" name="Text 5"/>
          <p:cNvSpPr/>
          <p:nvPr/>
        </p:nvSpPr>
        <p:spPr>
          <a:xfrm>
            <a:off x="5355551" y="3436203"/>
            <a:ext cx="1720096" cy="2356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855"/>
              </a:lnSpc>
              <a:buNone/>
            </a:pP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этом случае контрольная сумма включается в заголовок файла. При запуске файла система проверяет, соответствует ли текущая контрольная сумма сохраненной в заголовке. Если нет, это может указывать на изменение файла.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70477" y="1475453"/>
            <a:ext cx="1720096" cy="1725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Проверка встроенной цифровой подписи исполняемого файла</a:t>
            </a:r>
            <a:endParaRPr lang="en-US" sz="1811" dirty="0"/>
          </a:p>
        </p:txBody>
      </p:sp>
      <p:sp>
        <p:nvSpPr>
          <p:cNvPr id="10" name="Text 7"/>
          <p:cNvSpPr/>
          <p:nvPr/>
        </p:nvSpPr>
        <p:spPr>
          <a:xfrm>
            <a:off x="7509511" y="3436203"/>
            <a:ext cx="1720096" cy="35343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55"/>
              </a:lnSpc>
              <a:buNone/>
            </a:pP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Разработчик или издатель создает цифровую подпись для исполняемого файла с помощью своего</a:t>
            </a:r>
            <a:r>
              <a:rPr lang="en-US" sz="1200" b="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личного сертификата</a:t>
            </a:r>
            <a:r>
              <a:rPr lang="en-US" sz="1200" b="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Она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содержит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информацию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о файле и хэш-сумму файла. При запуске исполняемого файла ОС проверяет его цифровую подпись.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она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действительна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(т.е. соответствует ожидаемой), то файл считается надежным и не был изменен.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9743490" y="1565807"/>
            <a:ext cx="1720096" cy="1725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Проверка цифровой подписи исполняемого файла при запуске ПК</a:t>
            </a:r>
            <a:endParaRPr lang="en-US" sz="1811" dirty="0"/>
          </a:p>
        </p:txBody>
      </p:sp>
      <p:sp>
        <p:nvSpPr>
          <p:cNvPr id="12" name="Text 9"/>
          <p:cNvSpPr/>
          <p:nvPr/>
        </p:nvSpPr>
        <p:spPr>
          <a:xfrm>
            <a:off x="9700900" y="3554015"/>
            <a:ext cx="1720096" cy="32987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55"/>
              </a:lnSpc>
              <a:buNone/>
            </a:pP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 запуске программы система проверяет цифровую подпись исполняемого файла. Если подпись не действительна или файл был изменен, система может предупредить пользователя или отказать в запуске. Это помогает предотвратить вредоносные действия и обеспечивает доверие к исполняемым файлам.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4307" y="1235869"/>
            <a:ext cx="64481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Понятие хэш-функции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2263497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Хэш-функция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или 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функция свёртки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— функция, осуществляющая преобразование массива входных данных произвольной длины в выходную битовую строку установленной длины. ​Преобразование, производимое хэш-функцией, называется 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хэшированием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Исходные данные называются входным массивом,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ключом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 или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сообщением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». Результат преобразования называется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хэшем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»,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хэш-кодом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».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6319599" y="3935016"/>
            <a:ext cx="7477601" cy="1137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Хэш-функции принимают на вход произвольные данные, такие как текст, файлы или числа. Эти данные могут быть разного размера и формата. Далее хэш-функция выполняет математические операции на входных данных. Результатом является хэш, который представляет собой уникальный “отпечаток” данных. 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319599" y="5322213"/>
            <a:ext cx="7477601" cy="568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Пример: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Если у нас есть строка “Hello, World!”, то хэш-функция преобразует ее в строку вида: “8f4ec1811c6c4261c97a7423b3a56d69f0f160074f39745af20bb5fcf65ccf78”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6319599" y="6140768"/>
            <a:ext cx="7477601" cy="8529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Хэш-функции обладают свойством уникальности: разные входные данные всегда дают разные хэши. Даже небольшое изменение во входных данных приводит к совершенно другому хэшу. Это позволяет обнаруживать даже незначительные изменения в файлах.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2"/>
          <p:cNvSpPr/>
          <p:nvPr/>
        </p:nvSpPr>
        <p:spPr>
          <a:xfrm>
            <a:off x="3101459" y="518993"/>
            <a:ext cx="8427482" cy="17670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639"/>
              </a:lnSpc>
              <a:buNone/>
            </a:pPr>
            <a:r>
              <a:rPr lang="en-US" sz="3711" b="1" kern="0" spc="-7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Преимущества использования хэш-функций в системе контроля целостности данных</a:t>
            </a:r>
            <a:endParaRPr lang="en-US" sz="3711" dirty="0"/>
          </a:p>
        </p:txBody>
      </p:sp>
      <p:sp>
        <p:nvSpPr>
          <p:cNvPr id="7" name="Shape 3"/>
          <p:cNvSpPr/>
          <p:nvPr/>
        </p:nvSpPr>
        <p:spPr>
          <a:xfrm>
            <a:off x="3365302" y="2568654"/>
            <a:ext cx="37624" cy="5141833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Shape 4"/>
          <p:cNvSpPr/>
          <p:nvPr/>
        </p:nvSpPr>
        <p:spPr>
          <a:xfrm>
            <a:off x="3596164" y="2909054"/>
            <a:ext cx="659725" cy="37624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Shape 5"/>
          <p:cNvSpPr/>
          <p:nvPr/>
        </p:nvSpPr>
        <p:spPr>
          <a:xfrm>
            <a:off x="3172063" y="2715935"/>
            <a:ext cx="424101" cy="424101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6"/>
          <p:cNvSpPr/>
          <p:nvPr/>
        </p:nvSpPr>
        <p:spPr>
          <a:xfrm>
            <a:off x="3306485" y="2751296"/>
            <a:ext cx="155258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3"/>
              </a:lnSpc>
              <a:buNone/>
            </a:pPr>
            <a:r>
              <a:rPr lang="en-US" sz="2227" b="1" kern="0" spc="-4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227" dirty="0"/>
          </a:p>
        </p:txBody>
      </p:sp>
      <p:sp>
        <p:nvSpPr>
          <p:cNvPr id="11" name="Text 7"/>
          <p:cNvSpPr/>
          <p:nvPr/>
        </p:nvSpPr>
        <p:spPr>
          <a:xfrm>
            <a:off x="4420910" y="2757130"/>
            <a:ext cx="3986332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9"/>
              </a:lnSpc>
              <a:buNone/>
            </a:pPr>
            <a:r>
              <a:rPr lang="en-US" sz="1855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Вычислительная эффективность</a:t>
            </a:r>
            <a:endParaRPr lang="en-US" sz="1855" dirty="0"/>
          </a:p>
        </p:txBody>
      </p:sp>
      <p:sp>
        <p:nvSpPr>
          <p:cNvPr id="12" name="Text 8"/>
          <p:cNvSpPr/>
          <p:nvPr/>
        </p:nvSpPr>
        <p:spPr>
          <a:xfrm>
            <a:off x="4420910" y="3164562"/>
            <a:ext cx="7108031" cy="602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484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Хэш-значение вычисляется быстро. Даже для больших объемов данных хэш можно получить за короткое время.</a:t>
            </a:r>
            <a:endParaRPr lang="en-US" sz="1484" dirty="0"/>
          </a:p>
        </p:txBody>
      </p:sp>
      <p:sp>
        <p:nvSpPr>
          <p:cNvPr id="13" name="Shape 9"/>
          <p:cNvSpPr/>
          <p:nvPr/>
        </p:nvSpPr>
        <p:spPr>
          <a:xfrm>
            <a:off x="3596164" y="4484846"/>
            <a:ext cx="659725" cy="37624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Shape 10"/>
          <p:cNvSpPr/>
          <p:nvPr/>
        </p:nvSpPr>
        <p:spPr>
          <a:xfrm>
            <a:off x="3172063" y="4291727"/>
            <a:ext cx="424101" cy="424101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11"/>
          <p:cNvSpPr/>
          <p:nvPr/>
        </p:nvSpPr>
        <p:spPr>
          <a:xfrm>
            <a:off x="3306485" y="4327088"/>
            <a:ext cx="155258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3"/>
              </a:lnSpc>
              <a:buNone/>
            </a:pPr>
            <a:r>
              <a:rPr lang="en-US" sz="2227" b="1" kern="0" spc="-4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227" dirty="0"/>
          </a:p>
        </p:txBody>
      </p:sp>
      <p:sp>
        <p:nvSpPr>
          <p:cNvPr id="16" name="Text 12"/>
          <p:cNvSpPr/>
          <p:nvPr/>
        </p:nvSpPr>
        <p:spPr>
          <a:xfrm>
            <a:off x="4420910" y="4332923"/>
            <a:ext cx="2619851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9"/>
              </a:lnSpc>
              <a:buNone/>
            </a:pPr>
            <a:r>
              <a:rPr lang="en-US" sz="1855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Детерминистичность</a:t>
            </a:r>
            <a:endParaRPr lang="en-US" sz="1855" dirty="0"/>
          </a:p>
        </p:txBody>
      </p:sp>
      <p:sp>
        <p:nvSpPr>
          <p:cNvPr id="17" name="Text 13"/>
          <p:cNvSpPr/>
          <p:nvPr/>
        </p:nvSpPr>
        <p:spPr>
          <a:xfrm>
            <a:off x="4420910" y="4740354"/>
            <a:ext cx="7108031" cy="904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484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Одно и то же сообщение всегда приводит к одному и тому же хэш-значению (т.е. детерминистический). Это позволяет легко сравнивать хэши для проверки целостности данных.</a:t>
            </a:r>
            <a:endParaRPr lang="en-US" sz="1484" dirty="0"/>
          </a:p>
        </p:txBody>
      </p:sp>
      <p:sp>
        <p:nvSpPr>
          <p:cNvPr id="18" name="Shape 14"/>
          <p:cNvSpPr/>
          <p:nvPr/>
        </p:nvSpPr>
        <p:spPr>
          <a:xfrm>
            <a:off x="3596164" y="6362105"/>
            <a:ext cx="659725" cy="37624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Shape 15"/>
          <p:cNvSpPr/>
          <p:nvPr/>
        </p:nvSpPr>
        <p:spPr>
          <a:xfrm>
            <a:off x="3172063" y="6168985"/>
            <a:ext cx="424101" cy="424101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0" name="Text 16"/>
          <p:cNvSpPr/>
          <p:nvPr/>
        </p:nvSpPr>
        <p:spPr>
          <a:xfrm>
            <a:off x="3306485" y="6204347"/>
            <a:ext cx="155258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3"/>
              </a:lnSpc>
              <a:buNone/>
            </a:pPr>
            <a:r>
              <a:rPr lang="en-US" sz="2227" b="1" kern="0" spc="-4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227" dirty="0"/>
          </a:p>
        </p:txBody>
      </p:sp>
      <p:sp>
        <p:nvSpPr>
          <p:cNvPr id="21" name="Text 17"/>
          <p:cNvSpPr/>
          <p:nvPr/>
        </p:nvSpPr>
        <p:spPr>
          <a:xfrm>
            <a:off x="4420910" y="6210181"/>
            <a:ext cx="2366010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9"/>
              </a:lnSpc>
              <a:buNone/>
            </a:pPr>
            <a:r>
              <a:rPr lang="en-US" sz="1855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Уникальность хэша</a:t>
            </a:r>
            <a:endParaRPr lang="en-US" sz="1855" dirty="0"/>
          </a:p>
        </p:txBody>
      </p:sp>
      <p:sp>
        <p:nvSpPr>
          <p:cNvPr id="22" name="Text 18"/>
          <p:cNvSpPr/>
          <p:nvPr/>
        </p:nvSpPr>
        <p:spPr>
          <a:xfrm>
            <a:off x="4420910" y="6617613"/>
            <a:ext cx="7108031" cy="904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484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Невозможно иметь два разных сообщения с одинаковым значением хеш-функции (это так называемое “столкновение”). Это обеспечивает уникальность идентификаторов для данных.</a:t>
            </a:r>
            <a:endParaRPr lang="en-US" sz="148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1976" y="753428"/>
            <a:ext cx="7552849" cy="1591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177"/>
              </a:lnSpc>
              <a:buNone/>
            </a:pPr>
            <a:r>
              <a:rPr lang="en-US" sz="3341" b="1" kern="0" spc="-6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Недостатки применения хэш-функций для контроля целостности данных</a:t>
            </a:r>
            <a:endParaRPr lang="en-US" sz="3341" dirty="0"/>
          </a:p>
        </p:txBody>
      </p:sp>
      <p:sp>
        <p:nvSpPr>
          <p:cNvPr id="6" name="Shape 2"/>
          <p:cNvSpPr/>
          <p:nvPr/>
        </p:nvSpPr>
        <p:spPr>
          <a:xfrm>
            <a:off x="6281976" y="2749034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3"/>
          <p:cNvSpPr/>
          <p:nvPr/>
        </p:nvSpPr>
        <p:spPr>
          <a:xfrm>
            <a:off x="6433304" y="2788801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506" dirty="0"/>
          </a:p>
        </p:txBody>
      </p:sp>
      <p:sp>
        <p:nvSpPr>
          <p:cNvPr id="8" name="Text 4"/>
          <p:cNvSpPr/>
          <p:nvPr/>
        </p:nvSpPr>
        <p:spPr>
          <a:xfrm>
            <a:off x="6971467" y="2821900"/>
            <a:ext cx="3390781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en-US" sz="2088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Отсутствие обратимости</a:t>
            </a:r>
            <a:endParaRPr lang="en-US" sz="2088" dirty="0"/>
          </a:p>
        </p:txBody>
      </p:sp>
      <p:sp>
        <p:nvSpPr>
          <p:cNvPr id="9" name="Text 5"/>
          <p:cNvSpPr/>
          <p:nvPr/>
        </p:nvSpPr>
        <p:spPr>
          <a:xfrm>
            <a:off x="6971467" y="3280767"/>
            <a:ext cx="6863358" cy="10183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en-US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Невозможно восстановить исходное значение из хэша, так как хэш-функции являются односторонними, т.е. можно получить хэш, но нельзя получить обратно исходные данные.</a:t>
            </a:r>
            <a:endParaRPr lang="en-US" sz="1671" dirty="0"/>
          </a:p>
        </p:txBody>
      </p:sp>
      <p:sp>
        <p:nvSpPr>
          <p:cNvPr id="10" name="Shape 6"/>
          <p:cNvSpPr/>
          <p:nvPr/>
        </p:nvSpPr>
        <p:spPr>
          <a:xfrm>
            <a:off x="6281976" y="4677013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7"/>
          <p:cNvSpPr/>
          <p:nvPr/>
        </p:nvSpPr>
        <p:spPr>
          <a:xfrm>
            <a:off x="6433304" y="4716780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506" dirty="0"/>
          </a:p>
        </p:txBody>
      </p:sp>
      <p:sp>
        <p:nvSpPr>
          <p:cNvPr id="12" name="Text 8"/>
          <p:cNvSpPr/>
          <p:nvPr/>
        </p:nvSpPr>
        <p:spPr>
          <a:xfrm>
            <a:off x="6971467" y="4749879"/>
            <a:ext cx="3669506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en-US" sz="2088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Зависимость от алгоритма</a:t>
            </a:r>
            <a:endParaRPr lang="en-US" sz="2088" dirty="0"/>
          </a:p>
        </p:txBody>
      </p:sp>
      <p:sp>
        <p:nvSpPr>
          <p:cNvPr id="13" name="Text 9"/>
          <p:cNvSpPr/>
          <p:nvPr/>
        </p:nvSpPr>
        <p:spPr>
          <a:xfrm>
            <a:off x="6971467" y="5208746"/>
            <a:ext cx="6863358" cy="678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en-US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Криптографическая стойкость хеш-функции зависит от выбранного алгоритма. Некорректный выбор алгоритма может привести к уязвимостям.</a:t>
            </a:r>
            <a:endParaRPr lang="en-US" sz="1671" dirty="0"/>
          </a:p>
        </p:txBody>
      </p:sp>
      <p:sp>
        <p:nvSpPr>
          <p:cNvPr id="14" name="Shape 10"/>
          <p:cNvSpPr/>
          <p:nvPr/>
        </p:nvSpPr>
        <p:spPr>
          <a:xfrm>
            <a:off x="6281976" y="6265545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11"/>
          <p:cNvSpPr/>
          <p:nvPr/>
        </p:nvSpPr>
        <p:spPr>
          <a:xfrm>
            <a:off x="6433304" y="6305312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506" dirty="0"/>
          </a:p>
        </p:txBody>
      </p:sp>
      <p:sp>
        <p:nvSpPr>
          <p:cNvPr id="16" name="Text 12"/>
          <p:cNvSpPr/>
          <p:nvPr/>
        </p:nvSpPr>
        <p:spPr>
          <a:xfrm>
            <a:off x="6971467" y="6338411"/>
            <a:ext cx="3080861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en-US" sz="2088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Зависимость от ключа</a:t>
            </a:r>
            <a:endParaRPr lang="en-US" sz="2088" dirty="0"/>
          </a:p>
        </p:txBody>
      </p:sp>
      <p:sp>
        <p:nvSpPr>
          <p:cNvPr id="17" name="Text 13"/>
          <p:cNvSpPr/>
          <p:nvPr/>
        </p:nvSpPr>
        <p:spPr>
          <a:xfrm>
            <a:off x="6971467" y="6797278"/>
            <a:ext cx="6863358" cy="678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en-US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Некоторые хеш-функции используют ключи для дополнительной безопасности. Утечка ключа может подвергнуть данные риску.</a:t>
            </a:r>
            <a:endParaRPr lang="en-US" sz="167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43019" y="1606035"/>
            <a:ext cx="7744241" cy="1451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55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Алгоритм sha-256</a:t>
            </a:r>
            <a:endParaRPr lang="en-US" sz="5500" dirty="0"/>
          </a:p>
        </p:txBody>
      </p:sp>
      <p:sp>
        <p:nvSpPr>
          <p:cNvPr id="6" name="Text 2"/>
          <p:cNvSpPr/>
          <p:nvPr/>
        </p:nvSpPr>
        <p:spPr>
          <a:xfrm>
            <a:off x="1606330" y="3641468"/>
            <a:ext cx="11417617" cy="30612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SHA-256 (Secure Hash Algorithm 256-bit) - это один из алгоритмов криптографического хэширования, который используется для генерации уникальных хэш-значений фиксированной длины (256 бит, или 64 символа в шестнадцатеричном формате) из входных данных произвольной длины.  Алгоритм использует конкретные формулы , такие как правый битовый сдвиг, операция XOR , они были выбраны на основе исследований в области криптографии и криптоанализа, которые подтверждают их стойкость и надежность.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284029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" y="-14604"/>
            <a:ext cx="14620795" cy="83585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92388" y="99286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4000" b="1" kern="0" spc="-6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Шаги алгоритма</a:t>
            </a:r>
            <a:endParaRPr lang="en-US" sz="4000" dirty="0"/>
          </a:p>
        </p:txBody>
      </p:sp>
      <p:sp>
        <p:nvSpPr>
          <p:cNvPr id="6" name="Shape 2"/>
          <p:cNvSpPr/>
          <p:nvPr/>
        </p:nvSpPr>
        <p:spPr>
          <a:xfrm>
            <a:off x="730568" y="852291"/>
            <a:ext cx="2214205" cy="4313872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3"/>
          <p:cNvSpPr/>
          <p:nvPr/>
        </p:nvSpPr>
        <p:spPr>
          <a:xfrm>
            <a:off x="828139" y="938286"/>
            <a:ext cx="1887974" cy="729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1 - Предварительная обработка</a:t>
            </a:r>
            <a:endParaRPr lang="en-US" sz="1531" dirty="0"/>
          </a:p>
        </p:txBody>
      </p:sp>
      <p:sp>
        <p:nvSpPr>
          <p:cNvPr id="8" name="Text 4"/>
          <p:cNvSpPr/>
          <p:nvPr/>
        </p:nvSpPr>
        <p:spPr>
          <a:xfrm>
            <a:off x="828139" y="1726508"/>
            <a:ext cx="1887974" cy="27359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Преобразуем входное сообщение в двоичный код. Дополним сообщение так, чтобы его длина была кратна 512 битам (64 байта). Дополнение начинается с бита 1, затем добавляются нули(до 448 бит), после чего добавляется 64-битное представление длины исходного сообщения .</a:t>
            </a:r>
            <a:endParaRPr lang="en-US" sz="1225" dirty="0"/>
          </a:p>
        </p:txBody>
      </p:sp>
      <p:sp>
        <p:nvSpPr>
          <p:cNvPr id="9" name="Shape 5"/>
          <p:cNvSpPr/>
          <p:nvPr/>
        </p:nvSpPr>
        <p:spPr>
          <a:xfrm>
            <a:off x="3766007" y="877889"/>
            <a:ext cx="2214205" cy="4288274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6"/>
          <p:cNvSpPr/>
          <p:nvPr/>
        </p:nvSpPr>
        <p:spPr>
          <a:xfrm>
            <a:off x="3873342" y="951591"/>
            <a:ext cx="1887974" cy="729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2 –Инициал</a:t>
            </a:r>
            <a:r>
              <a:rPr lang="ru-RU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изация </a:t>
            </a: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 и K</a:t>
            </a:r>
            <a:endParaRPr lang="en-US" sz="1531" dirty="0"/>
          </a:p>
        </p:txBody>
      </p:sp>
      <p:sp>
        <p:nvSpPr>
          <p:cNvPr id="11" name="Text 7"/>
          <p:cNvSpPr/>
          <p:nvPr/>
        </p:nvSpPr>
        <p:spPr>
          <a:xfrm>
            <a:off x="3873342" y="1782825"/>
            <a:ext cx="1887974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H- 32 бита дробных частей квадратных корней из первых восьми простых чисел.</a:t>
            </a:r>
            <a:endParaRPr lang="en-US" sz="1225" dirty="0"/>
          </a:p>
        </p:txBody>
      </p:sp>
      <p:sp>
        <p:nvSpPr>
          <p:cNvPr id="12" name="Text 8"/>
          <p:cNvSpPr/>
          <p:nvPr/>
        </p:nvSpPr>
        <p:spPr>
          <a:xfrm>
            <a:off x="3873342" y="3017799"/>
            <a:ext cx="1887974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 - первые 32 бита дробных частей кубических корней первых 64 простых чисел</a:t>
            </a:r>
            <a:endParaRPr lang="en-US" sz="1225" dirty="0"/>
          </a:p>
        </p:txBody>
      </p:sp>
      <p:sp>
        <p:nvSpPr>
          <p:cNvPr id="13" name="Shape 9"/>
          <p:cNvSpPr/>
          <p:nvPr/>
        </p:nvSpPr>
        <p:spPr>
          <a:xfrm>
            <a:off x="8601909" y="874822"/>
            <a:ext cx="2214205" cy="4285953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4" name="Text 10"/>
          <p:cNvSpPr/>
          <p:nvPr/>
        </p:nvSpPr>
        <p:spPr>
          <a:xfrm>
            <a:off x="8670251" y="990135"/>
            <a:ext cx="1887974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3 - Цикл фрагментов</a:t>
            </a:r>
            <a:endParaRPr lang="en-US" sz="1531" dirty="0"/>
          </a:p>
        </p:txBody>
      </p:sp>
      <p:sp>
        <p:nvSpPr>
          <p:cNvPr id="15" name="Text 11"/>
          <p:cNvSpPr/>
          <p:nvPr/>
        </p:nvSpPr>
        <p:spPr>
          <a:xfrm>
            <a:off x="8670251" y="1574889"/>
            <a:ext cx="1887974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Следующие шаги будут выполняться для каждого 512-битного «фрагмента» из наших входных данных. </a:t>
            </a:r>
            <a:endParaRPr lang="en-US" sz="1225" dirty="0"/>
          </a:p>
        </p:txBody>
      </p:sp>
      <p:sp>
        <p:nvSpPr>
          <p:cNvPr id="16" name="Text 12"/>
          <p:cNvSpPr/>
          <p:nvPr/>
        </p:nvSpPr>
        <p:spPr>
          <a:xfrm>
            <a:off x="8670251" y="2954576"/>
            <a:ext cx="1887974" cy="19897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Сначала блок разбивается на 16 32-битных слов, которые представляют собой первые 16 слов в блоке. После чего вычисляются дополнительные 48 слов по ф-лам из шага 6.</a:t>
            </a:r>
            <a:endParaRPr lang="en-US" sz="1225" dirty="0"/>
          </a:p>
        </p:txBody>
      </p:sp>
      <p:sp>
        <p:nvSpPr>
          <p:cNvPr id="17" name="Shape 13"/>
          <p:cNvSpPr/>
          <p:nvPr/>
        </p:nvSpPr>
        <p:spPr>
          <a:xfrm>
            <a:off x="11616154" y="879436"/>
            <a:ext cx="2214205" cy="4260768"/>
          </a:xfrm>
          <a:prstGeom prst="roundRect">
            <a:avLst>
              <a:gd name="adj" fmla="val 361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8" name="Text 14"/>
          <p:cNvSpPr/>
          <p:nvPr/>
        </p:nvSpPr>
        <p:spPr>
          <a:xfrm>
            <a:off x="11744504" y="1006687"/>
            <a:ext cx="2706409" cy="530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4 – </a:t>
            </a:r>
            <a:r>
              <a:rPr lang="en-US" sz="1531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Вычисление</a:t>
            </a:r>
            <a:endParaRPr lang="ru-RU" sz="1531" b="1" kern="0" spc="-31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дополнительных слов</a:t>
            </a:r>
            <a:endParaRPr lang="en-US" sz="1531" dirty="0"/>
          </a:p>
        </p:txBody>
      </p:sp>
      <p:sp>
        <p:nvSpPr>
          <p:cNvPr id="19" name="Text 15"/>
          <p:cNvSpPr/>
          <p:nvPr/>
        </p:nvSpPr>
        <p:spPr>
          <a:xfrm>
            <a:off x="11744504" y="1620345"/>
            <a:ext cx="1759744" cy="34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</a:t>
            </a: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из w[16…63]:</a:t>
            </a:r>
            <a:endParaRPr lang="en-US" sz="1225" dirty="0"/>
          </a:p>
        </p:txBody>
      </p:sp>
      <p:sp>
        <p:nvSpPr>
          <p:cNvPr id="20" name="Text 16"/>
          <p:cNvSpPr/>
          <p:nvPr/>
        </p:nvSpPr>
        <p:spPr>
          <a:xfrm>
            <a:off x="11682828" y="1998915"/>
            <a:ext cx="2549247" cy="8451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s0 = (w[i-15] rightrotate 7)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xor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(w[i-15] rightrotate 18) 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xor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(w[i-15] rightshift 3)</a:t>
            </a:r>
            <a:endParaRPr lang="en-US" sz="1225" dirty="0"/>
          </a:p>
        </p:txBody>
      </p:sp>
      <p:sp>
        <p:nvSpPr>
          <p:cNvPr id="21" name="Text 17"/>
          <p:cNvSpPr/>
          <p:nvPr/>
        </p:nvSpPr>
        <p:spPr>
          <a:xfrm>
            <a:off x="11682828" y="2870063"/>
            <a:ext cx="1923037" cy="880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s1 = (w[i- 2] rightrotate 17) 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xor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(w[i- 2] rightrotate 19)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xor (w[i- 2] rightshift 10)</a:t>
            </a:r>
            <a:endParaRPr lang="en-US" sz="1225" dirty="0"/>
          </a:p>
        </p:txBody>
      </p:sp>
      <p:sp>
        <p:nvSpPr>
          <p:cNvPr id="22" name="Text 18"/>
          <p:cNvSpPr/>
          <p:nvPr/>
        </p:nvSpPr>
        <p:spPr>
          <a:xfrm>
            <a:off x="11682828" y="3763964"/>
            <a:ext cx="1944172" cy="336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w[i] = w[i-16] + s0 + w[i-7] + s1</a:t>
            </a:r>
            <a:endParaRPr lang="en-US" sz="1225" dirty="0"/>
          </a:p>
        </p:txBody>
      </p:sp>
      <p:sp>
        <p:nvSpPr>
          <p:cNvPr id="23" name="Shape 19"/>
          <p:cNvSpPr/>
          <p:nvPr/>
        </p:nvSpPr>
        <p:spPr>
          <a:xfrm>
            <a:off x="724971" y="5292562"/>
            <a:ext cx="6673096" cy="2625507"/>
          </a:xfrm>
          <a:prstGeom prst="roundRect">
            <a:avLst>
              <a:gd name="adj" fmla="val 205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4" name="Text 20"/>
          <p:cNvSpPr/>
          <p:nvPr/>
        </p:nvSpPr>
        <p:spPr>
          <a:xfrm>
            <a:off x="3089433" y="5300282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5 - Сжатие</a:t>
            </a:r>
            <a:endParaRPr lang="en-US" sz="1531" dirty="0"/>
          </a:p>
        </p:txBody>
      </p:sp>
      <p:sp>
        <p:nvSpPr>
          <p:cNvPr id="25" name="Text 21"/>
          <p:cNvSpPr/>
          <p:nvPr/>
        </p:nvSpPr>
        <p:spPr>
          <a:xfrm>
            <a:off x="730568" y="5551448"/>
            <a:ext cx="6378892" cy="11409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Инициализируем переменные </a:t>
            </a: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a, b, c, d, e, f, g, h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равными текущим значениям хэш-функции . 
В цикле  </a:t>
            </a: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от 0 до 63</a:t>
            </a:r>
            <a:endParaRPr lang="en-US" sz="1225" dirty="0"/>
          </a:p>
        </p:txBody>
      </p:sp>
      <p:sp>
        <p:nvSpPr>
          <p:cNvPr id="26" name="Text 22"/>
          <p:cNvSpPr/>
          <p:nvPr/>
        </p:nvSpPr>
        <p:spPr>
          <a:xfrm>
            <a:off x="730568" y="6146749"/>
            <a:ext cx="6506051" cy="1927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400" dirty="0"/>
              <a:t>S1 = (e </a:t>
            </a:r>
            <a:r>
              <a:rPr lang="en-US" sz="1400" dirty="0" err="1"/>
              <a:t>rightrotate</a:t>
            </a:r>
            <a:r>
              <a:rPr lang="en-US" sz="1400" dirty="0"/>
              <a:t> 6) </a:t>
            </a:r>
            <a:r>
              <a:rPr lang="en-US" sz="1400" dirty="0" err="1"/>
              <a:t>xor</a:t>
            </a:r>
            <a:r>
              <a:rPr lang="en-US" sz="1400" dirty="0"/>
              <a:t> (e </a:t>
            </a:r>
            <a:r>
              <a:rPr lang="en-US" sz="1400" dirty="0" err="1"/>
              <a:t>rightrotate</a:t>
            </a:r>
            <a:r>
              <a:rPr lang="en-US" sz="1400" dirty="0"/>
              <a:t> 11) </a:t>
            </a:r>
            <a:r>
              <a:rPr lang="en-US" sz="1400" dirty="0" err="1"/>
              <a:t>xor</a:t>
            </a:r>
            <a:r>
              <a:rPr lang="en-US" sz="1400" dirty="0"/>
              <a:t> (e </a:t>
            </a:r>
            <a:r>
              <a:rPr lang="en-US" sz="1400" dirty="0" err="1"/>
              <a:t>rightrotate</a:t>
            </a:r>
            <a:r>
              <a:rPr lang="en-US" sz="1400" dirty="0"/>
              <a:t> 25)</a:t>
            </a:r>
          </a:p>
          <a:p>
            <a:r>
              <a:rPr lang="en-US" sz="1400" dirty="0" err="1"/>
              <a:t>ch</a:t>
            </a:r>
            <a:r>
              <a:rPr lang="en-US" sz="1400" dirty="0"/>
              <a:t> = (e and f) </a:t>
            </a:r>
            <a:r>
              <a:rPr lang="en-US" sz="1400" dirty="0" err="1"/>
              <a:t>xor</a:t>
            </a:r>
            <a:r>
              <a:rPr lang="en-US" sz="1400" dirty="0"/>
              <a:t> ((not e) and g);                 </a:t>
            </a:r>
          </a:p>
          <a:p>
            <a:r>
              <a:rPr lang="en-US" sz="1400" dirty="0"/>
              <a:t>temp1 = h + S1 + </a:t>
            </a:r>
            <a:r>
              <a:rPr lang="en-US" sz="1400" dirty="0" err="1"/>
              <a:t>ch</a:t>
            </a:r>
            <a:r>
              <a:rPr lang="en-US" sz="1400" dirty="0"/>
              <a:t> + k[</a:t>
            </a:r>
            <a:r>
              <a:rPr lang="en-US" sz="1400" dirty="0" err="1"/>
              <a:t>i</a:t>
            </a:r>
            <a:r>
              <a:rPr lang="en-US" sz="1400" dirty="0"/>
              <a:t>] + w[</a:t>
            </a:r>
            <a:r>
              <a:rPr lang="en-US" sz="1400" dirty="0" err="1"/>
              <a:t>i</a:t>
            </a:r>
            <a:r>
              <a:rPr lang="en-US" sz="1400" dirty="0"/>
              <a:t>]</a:t>
            </a:r>
          </a:p>
          <a:p>
            <a:r>
              <a:rPr lang="en-US" sz="1400" dirty="0"/>
              <a:t>S0 = (a </a:t>
            </a:r>
            <a:r>
              <a:rPr lang="en-US" sz="1400" dirty="0" err="1"/>
              <a:t>rightrotate</a:t>
            </a:r>
            <a:r>
              <a:rPr lang="en-US" sz="1400" dirty="0"/>
              <a:t> 2) </a:t>
            </a:r>
            <a:r>
              <a:rPr lang="en-US" sz="1400" dirty="0" err="1"/>
              <a:t>xor</a:t>
            </a:r>
            <a:r>
              <a:rPr lang="en-US" sz="1400" dirty="0"/>
              <a:t> (a </a:t>
            </a:r>
            <a:r>
              <a:rPr lang="en-US" sz="1400" dirty="0" err="1"/>
              <a:t>rightrotate</a:t>
            </a:r>
            <a:r>
              <a:rPr lang="en-US" sz="1400" dirty="0"/>
              <a:t> 13) </a:t>
            </a:r>
            <a:r>
              <a:rPr lang="en-US" sz="1400" dirty="0" err="1"/>
              <a:t>xor</a:t>
            </a:r>
            <a:r>
              <a:rPr lang="en-US" sz="1400" dirty="0"/>
              <a:t> (a </a:t>
            </a:r>
            <a:r>
              <a:rPr lang="en-US" sz="1400" dirty="0" err="1"/>
              <a:t>rightrotate</a:t>
            </a:r>
            <a:r>
              <a:rPr lang="en-US" sz="1400" dirty="0"/>
              <a:t> 22)</a:t>
            </a:r>
          </a:p>
          <a:p>
            <a:r>
              <a:rPr lang="en-US" sz="1400" dirty="0" err="1"/>
              <a:t>maj</a:t>
            </a:r>
            <a:r>
              <a:rPr lang="en-US" sz="1400" dirty="0"/>
              <a:t> = (a and b) </a:t>
            </a:r>
            <a:r>
              <a:rPr lang="en-US" sz="1400" dirty="0" err="1"/>
              <a:t>xor</a:t>
            </a:r>
            <a:r>
              <a:rPr lang="en-US" sz="1400" dirty="0"/>
              <a:t> (a and c) </a:t>
            </a:r>
            <a:r>
              <a:rPr lang="en-US" sz="1400" dirty="0" err="1"/>
              <a:t>xor</a:t>
            </a:r>
            <a:r>
              <a:rPr lang="en-US" sz="1400" dirty="0"/>
              <a:t> (b and c)</a:t>
            </a:r>
          </a:p>
          <a:p>
            <a:r>
              <a:rPr lang="en-US" sz="1400" dirty="0"/>
              <a:t>temp2 := S0 + </a:t>
            </a:r>
            <a:r>
              <a:rPr lang="en-US" sz="1400" dirty="0" err="1"/>
              <a:t>maj</a:t>
            </a:r>
            <a:r>
              <a:rPr lang="en-US" sz="1400" dirty="0"/>
              <a:t> ;     h = g ;     g = f ;  e = d + temp1;    d = c;    c = b;    b = a</a:t>
            </a:r>
          </a:p>
          <a:p>
            <a:r>
              <a:rPr lang="en-US" sz="1400" dirty="0"/>
              <a:t>a = temp1 + temp2</a:t>
            </a:r>
          </a:p>
        </p:txBody>
      </p:sp>
      <p:sp>
        <p:nvSpPr>
          <p:cNvPr id="34" name="Shape 30"/>
          <p:cNvSpPr/>
          <p:nvPr/>
        </p:nvSpPr>
        <p:spPr>
          <a:xfrm>
            <a:off x="7791809" y="5291274"/>
            <a:ext cx="6059804" cy="2625508"/>
          </a:xfrm>
          <a:prstGeom prst="roundRect">
            <a:avLst>
              <a:gd name="adj" fmla="val 205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5" name="Text 31"/>
          <p:cNvSpPr/>
          <p:nvPr/>
        </p:nvSpPr>
        <p:spPr>
          <a:xfrm>
            <a:off x="9767829" y="5348831"/>
            <a:ext cx="217646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6 - Итоговый Хеш</a:t>
            </a:r>
            <a:endParaRPr lang="en-US" sz="1531" dirty="0"/>
          </a:p>
        </p:txBody>
      </p:sp>
      <p:sp>
        <p:nvSpPr>
          <p:cNvPr id="36" name="Text 32"/>
          <p:cNvSpPr/>
          <p:nvPr/>
        </p:nvSpPr>
        <p:spPr>
          <a:xfrm>
            <a:off x="7764839" y="5525005"/>
            <a:ext cx="5985509" cy="8585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После цикла сжатия, во время цикла фрагментов, мы изменяем хеш-значения, добавляя к ним соответствующие переменные a-h. Как и ранее, все сложение производится по модулю 2 ^ 32:</a:t>
            </a:r>
            <a:endParaRPr lang="en-US" sz="1225" dirty="0"/>
          </a:p>
        </p:txBody>
      </p:sp>
      <p:sp>
        <p:nvSpPr>
          <p:cNvPr id="37" name="Text 33"/>
          <p:cNvSpPr/>
          <p:nvPr/>
        </p:nvSpPr>
        <p:spPr>
          <a:xfrm>
            <a:off x="7764958" y="6304212"/>
            <a:ext cx="6065401" cy="3162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h0 = h0 + a;   h1 = h1 + b;   h2 = h2 + c;  h3 = h3 + d;   h4 = h4 + e;   h5 = h5 + f;   h3 = h3 + d;  </a:t>
            </a:r>
          </a:p>
          <a:p>
            <a:pPr>
              <a:lnSpc>
                <a:spcPts val="1960"/>
              </a:lnSpc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h4 = h4 + e   h5 = h5 + f</a:t>
            </a:r>
            <a:endParaRPr lang="en-US" sz="1225" dirty="0"/>
          </a:p>
          <a:p>
            <a:pPr>
              <a:lnSpc>
                <a:spcPts val="1960"/>
              </a:lnSpc>
            </a:pPr>
            <a:endParaRPr lang="en-US" sz="1225" dirty="0"/>
          </a:p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40" name="Text 36"/>
          <p:cNvSpPr/>
          <p:nvPr/>
        </p:nvSpPr>
        <p:spPr>
          <a:xfrm>
            <a:off x="7764839" y="6767422"/>
            <a:ext cx="6065402" cy="19897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После окончания цикла формируется итоговое 256-битное хеш-значение  путем конкатенации шестнадцатеричных представлений  h[0]-h[7]  в правильном порядке. Каждая переменная 32 бита дает 8 шестнадцатеричных цифр, таким образом, итоговое хеш-значение состоит из 64 шестнадцатеричных цифр.</a:t>
            </a:r>
            <a:endParaRPr lang="en-US" sz="12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1749</Words>
  <Application>Microsoft Office PowerPoint</Application>
  <PresentationFormat>Произвольный</PresentationFormat>
  <Paragraphs>134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adonis-web</vt:lpstr>
      <vt:lpstr>Arial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Диана Баева</cp:lastModifiedBy>
  <cp:revision>5</cp:revision>
  <dcterms:created xsi:type="dcterms:W3CDTF">2024-03-20T20:42:06Z</dcterms:created>
  <dcterms:modified xsi:type="dcterms:W3CDTF">2024-03-21T16:59:37Z</dcterms:modified>
</cp:coreProperties>
</file>